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35"/>
  </p:notesMasterIdLst>
  <p:handoutMasterIdLst>
    <p:handoutMasterId r:id="rId36"/>
  </p:handoutMasterIdLst>
  <p:sldIdLst>
    <p:sldId id="256" r:id="rId5"/>
    <p:sldId id="346" r:id="rId6"/>
    <p:sldId id="258" r:id="rId7"/>
    <p:sldId id="355" r:id="rId8"/>
    <p:sldId id="396" r:id="rId9"/>
    <p:sldId id="389" r:id="rId10"/>
    <p:sldId id="397" r:id="rId11"/>
    <p:sldId id="398" r:id="rId12"/>
    <p:sldId id="413" r:id="rId13"/>
    <p:sldId id="409" r:id="rId14"/>
    <p:sldId id="410" r:id="rId15"/>
    <p:sldId id="399" r:id="rId16"/>
    <p:sldId id="407" r:id="rId17"/>
    <p:sldId id="411" r:id="rId18"/>
    <p:sldId id="412" r:id="rId19"/>
    <p:sldId id="401" r:id="rId20"/>
    <p:sldId id="423" r:id="rId21"/>
    <p:sldId id="402" r:id="rId22"/>
    <p:sldId id="414" r:id="rId23"/>
    <p:sldId id="415" r:id="rId24"/>
    <p:sldId id="417" r:id="rId25"/>
    <p:sldId id="418" r:id="rId26"/>
    <p:sldId id="424" r:id="rId27"/>
    <p:sldId id="419" r:id="rId28"/>
    <p:sldId id="421" r:id="rId29"/>
    <p:sldId id="403" r:id="rId30"/>
    <p:sldId id="404" r:id="rId31"/>
    <p:sldId id="405" r:id="rId32"/>
    <p:sldId id="406" r:id="rId33"/>
    <p:sldId id="270" r:id="rId3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9AAE04"/>
    <a:srgbClr val="505050"/>
    <a:srgbClr val="6785C1"/>
    <a:srgbClr val="FFFFFF"/>
    <a:srgbClr val="1994A4"/>
    <a:srgbClr val="960F68"/>
    <a:srgbClr val="DDB322"/>
    <a:srgbClr val="E39F03"/>
    <a:srgbClr val="D7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533" autoAdjust="0"/>
  </p:normalViewPr>
  <p:slideViewPr>
    <p:cSldViewPr snapToGrid="0">
      <p:cViewPr varScale="1">
        <p:scale>
          <a:sx n="113" d="100"/>
          <a:sy n="113" d="100"/>
        </p:scale>
        <p:origin x="1098" y="96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10/01/2019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10/01/2019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everis-rpam/RPaM-Ontology/wiki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rpam-wg@everis.com" TargetMode="External"/><Relationship Id="rId2" Type="http://schemas.openxmlformats.org/officeDocument/2006/relationships/hyperlink" Target="https://github.com/everis-rpam/Core-Vocabulary/issues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oinup.ec.europa.eu/solution/analysis-and-specifications-cross-border-emandates-system-ec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/>
              <a:t>Working 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/>
              <a:t>10</a:t>
            </a:r>
            <a:r>
              <a:rPr lang="en-GB" baseline="30000" noProof="0" dirty="0"/>
              <a:t>th</a:t>
            </a:r>
            <a:r>
              <a:rPr lang="en-GB" noProof="0" dirty="0"/>
              <a:t> January 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60346"/>
            <a:ext cx="1552784" cy="403847"/>
          </a:xfrm>
        </p:spPr>
        <p:txBody>
          <a:bodyPr/>
          <a:lstStyle/>
          <a:p>
            <a:r>
              <a:rPr lang="en-GB" dirty="0"/>
              <a:t>Glossary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Glossary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56448" y="1628187"/>
            <a:ext cx="804333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legal capacity, right or privilege to act.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 err="1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ePower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a natural person has the legal capacity, the right or the privilege to access a Service Provider System.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ePowers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are evidences.</a:t>
            </a:r>
            <a:endParaRPr lang="en-US" sz="120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contract under which an entity (Mandatee) undertakes to perform one or more legal acts in the interest of another person (Mandator).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eMandate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that proves that a Mandatee has been assigned one or more Powers of a Mandator. eMandates are evidences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Mandator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needs an activity executed in his name; creator of the Mandate. Synonyms to this term can be: “principal”, “assignor”, “represented”.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i="0" dirty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Mandatee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natural or legal person who executes an activity in the name of the Mandator; user of the Mandate. Synonyms to this term can be: “proxy”, “assignee”, “agent”, “representative”.</a:t>
            </a:r>
          </a:p>
          <a:p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sz="1200" b="1" dirty="0" err="1">
                <a:solidFill>
                  <a:srgbClr val="211B38"/>
                </a:solidFill>
                <a:latin typeface="Open Sans" panose="020B0606030504020204" pitchFamily="34" charset="0"/>
              </a:rPr>
              <a:t>eDocument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 set of interrelated information representing the facts, data, or opinions, in any medium or form, including textual, numerical, graphic, cartographic, narrative, or audio-visual forms that the capability exchanges with other capabilities to support the execution of value streams.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Service Provider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An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organisation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, public or private, that provides an online service, e.g. a Public Administration's online service that requires the electronic identification of the user and, in the case of a person acting on behalf of another person, the information needed for the </a:t>
            </a:r>
            <a:r>
              <a:rPr lang="en-US" sz="1200" dirty="0" err="1">
                <a:solidFill>
                  <a:srgbClr val="211B38"/>
                </a:solidFill>
                <a:latin typeface="Open Sans" panose="020B0606030504020204" pitchFamily="34" charset="0"/>
              </a:rPr>
              <a:t>authorisation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 to access the service based on an eMandate.</a:t>
            </a:r>
          </a:p>
          <a:p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1200" b="1" dirty="0">
                <a:solidFill>
                  <a:srgbClr val="211B38"/>
                </a:solidFill>
                <a:latin typeface="Open Sans" panose="020B0606030504020204" pitchFamily="34" charset="0"/>
              </a:rPr>
              <a:t>eMandate Registry</a:t>
            </a:r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: the system where eMandates are created and stored.</a:t>
            </a: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Shape 463"/>
          <p:cNvSpPr/>
          <p:nvPr/>
        </p:nvSpPr>
        <p:spPr>
          <a:xfrm rot="10800000" flipH="1">
            <a:off x="325497" y="1559930"/>
            <a:ext cx="8505236" cy="522186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4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142326"/>
            <a:ext cx="1552784" cy="650400"/>
          </a:xfrm>
        </p:spPr>
        <p:txBody>
          <a:bodyPr/>
          <a:lstStyle/>
          <a:p>
            <a:r>
              <a:rPr lang="en-GB" noProof="0" dirty="0"/>
              <a:t>Use Cases</a:t>
            </a:r>
          </a:p>
          <a:p>
            <a:r>
              <a:rPr lang="en-GB" dirty="0"/>
              <a:t>and </a:t>
            </a:r>
          </a:p>
          <a:p>
            <a:r>
              <a:rPr lang="en-GB" noProof="0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113823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Cases</a:t>
            </a:r>
          </a:p>
        </p:txBody>
      </p:sp>
      <p:sp>
        <p:nvSpPr>
          <p:cNvPr id="9" name="Shape 463"/>
          <p:cNvSpPr/>
          <p:nvPr/>
        </p:nvSpPr>
        <p:spPr>
          <a:xfrm rot="10800000" flipH="1">
            <a:off x="210053" y="1712325"/>
            <a:ext cx="8798480" cy="4832408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" name="Rectángulo 10"/>
          <p:cNvSpPr/>
          <p:nvPr/>
        </p:nvSpPr>
        <p:spPr>
          <a:xfrm>
            <a:off x="210053" y="1929413"/>
            <a:ext cx="879848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0 – Cross-border User eAuthorisation (i.e. on behalf of oneself)</a:t>
            </a:r>
          </a:p>
          <a:p>
            <a:endParaRPr lang="en-US" sz="14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natural person16 wants to use on his/her behalf a service that is in another EU MS”.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1 – Cross-border Mandatee eAuthorisation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Natural Person in MS-A, acting on behalf of another Natural or Legal Person, wants to access a Service that is in MS-B”.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2 – Creation of an eMandate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Person in MS-A wants to create an eMandate to empower one or more Persons that is in MS-B to access one or more Services on her behalf”.</a:t>
            </a: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11B38"/>
                </a:solidFill>
                <a:latin typeface="Open Sans" panose="020B0606030504020204" pitchFamily="34" charset="0"/>
              </a:rPr>
              <a:t>Use Case 3 – Delegation of Powers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rPr>
              <a:t>“A Mandatee, with the Power to delegate35, assigns the Power of the Mandator to another Mandatee”.</a:t>
            </a:r>
          </a:p>
          <a:p>
            <a:endParaRPr lang="en-US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3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 0 Scenarios</a:t>
            </a:r>
          </a:p>
        </p:txBody>
      </p:sp>
      <p:sp>
        <p:nvSpPr>
          <p:cNvPr id="7" name="Shape 463"/>
          <p:cNvSpPr/>
          <p:nvPr/>
        </p:nvSpPr>
        <p:spPr>
          <a:xfrm rot="10800000" flipH="1">
            <a:off x="210053" y="1481668"/>
            <a:ext cx="8798480" cy="4868332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3" y="1550165"/>
            <a:ext cx="2097011" cy="122548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3" y="2856307"/>
            <a:ext cx="2097011" cy="701009"/>
          </a:xfrm>
          <a:prstGeom prst="rect">
            <a:avLst/>
          </a:prstGeom>
          <a:ln>
            <a:solidFill>
              <a:srgbClr val="9AAE04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15" y="3678286"/>
            <a:ext cx="2091189" cy="12523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21" y="4991206"/>
            <a:ext cx="2092884" cy="1231795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21" name="Rectángulo 20"/>
          <p:cNvSpPr/>
          <p:nvPr/>
        </p:nvSpPr>
        <p:spPr>
          <a:xfrm>
            <a:off x="3065996" y="1858972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France, is requesting online access to a French Service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065996" y="2975978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France, is requesting online access to a Spanish Service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065996" y="3915834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Spain, is requesting online access to a French Service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065996" y="5291552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person, residing in Spain, is requesting online access to a Spanish Service.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0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Use Case 1 Scenarios</a:t>
            </a:r>
          </a:p>
        </p:txBody>
      </p:sp>
      <p:sp>
        <p:nvSpPr>
          <p:cNvPr id="7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36" y="1555207"/>
            <a:ext cx="2097011" cy="120809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9" y="2812250"/>
            <a:ext cx="2105478" cy="1224185"/>
          </a:xfrm>
          <a:prstGeom prst="rect">
            <a:avLst/>
          </a:prstGeom>
          <a:ln>
            <a:solidFill>
              <a:srgbClr val="9AAE04"/>
            </a:solidFill>
          </a:ln>
        </p:spPr>
      </p:pic>
      <p:pic>
        <p:nvPicPr>
          <p:cNvPr id="128" name="Imagen 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36" y="4093882"/>
            <a:ext cx="2097011" cy="1316178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129" name="Rectángulo 128"/>
          <p:cNvSpPr/>
          <p:nvPr/>
        </p:nvSpPr>
        <p:spPr>
          <a:xfrm>
            <a:off x="2870200" y="1859171"/>
            <a:ext cx="6002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 uses a French eMandate Registry to create an eMandate and empower another French Person to access online to the system of a French Service Provider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No cross-border interoperability.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Rectángulo 129"/>
          <p:cNvSpPr/>
          <p:nvPr/>
        </p:nvSpPr>
        <p:spPr>
          <a:xfrm>
            <a:off x="2870200" y="2974975"/>
            <a:ext cx="5935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French Person uses a Danish eMandate Registry to create an eMandate and empower a Danish Person to access online to the system of a Danish Service Provider. This situation implies that a French Person can use a Danish eMandate Registry to create an eMandate.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1" name="Rectángulo 130"/>
          <p:cNvSpPr/>
          <p:nvPr/>
        </p:nvSpPr>
        <p:spPr>
          <a:xfrm>
            <a:off x="2870200" y="4242136"/>
            <a:ext cx="59351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German Person uses a German eMandate Registry to create an eMandate and empower an Austrian Person to access online to the system of a German Service Provider. This situation implies that a German eMandate Registry can recognize a Mandatee from another Member State, for example if the Mandatee is a Legal Person registered in another country. </a:t>
            </a:r>
            <a:endParaRPr lang="es-E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32" name="Imagen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69" y="5467507"/>
            <a:ext cx="2085782" cy="1219426"/>
          </a:xfrm>
          <a:prstGeom prst="rect">
            <a:avLst/>
          </a:prstGeom>
          <a:ln>
            <a:solidFill>
              <a:srgbClr val="9AAE04"/>
            </a:solidFill>
          </a:ln>
        </p:spPr>
      </p:pic>
      <p:sp>
        <p:nvSpPr>
          <p:cNvPr id="38" name="Rectángulo 37"/>
          <p:cNvSpPr/>
          <p:nvPr/>
        </p:nvSpPr>
        <p:spPr>
          <a:xfrm>
            <a:off x="2870200" y="5626227"/>
            <a:ext cx="5935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A Portuguese Person uses a Greek eMandate Registry to create an eMandate and empower another Portuguese Person to access online to the system of a Greek Service Provider. This situation implies that a Greek eMandate Registry can recognize a Mandator and a Mandatee from another Member State.</a:t>
            </a:r>
          </a:p>
        </p:txBody>
      </p:sp>
    </p:spTree>
    <p:extLst>
      <p:ext uri="{BB962C8B-B14F-4D97-AF65-F5344CB8AC3E}">
        <p14:creationId xmlns:p14="http://schemas.microsoft.com/office/powerpoint/2010/main" val="374887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6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The </a:t>
            </a:r>
          </a:p>
          <a:p>
            <a:r>
              <a:rPr lang="en-GB" noProof="0" dirty="0" err="1"/>
              <a:t>RPaM</a:t>
            </a:r>
            <a:r>
              <a:rPr lang="en-GB" noProof="0" dirty="0"/>
              <a:t> </a:t>
            </a:r>
          </a:p>
          <a:p>
            <a:r>
              <a:rPr lang="en-GB" noProof="0" dirty="0"/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989720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</a:t>
            </a:r>
            <a:r>
              <a:rPr lang="en-GB" sz="1800" noProof="0" dirty="0" err="1"/>
              <a:t>RPaM</a:t>
            </a:r>
            <a:r>
              <a:rPr lang="en-GB" sz="1800" noProof="0" dirty="0"/>
              <a:t> </a:t>
            </a:r>
            <a:r>
              <a:rPr lang="en-GB" sz="1800" noProof="0" dirty="0" smtClean="0"/>
              <a:t>Ontology – General Approach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1" y="2286325"/>
            <a:ext cx="8661379" cy="38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0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</a:t>
            </a:r>
            <a:r>
              <a:rPr lang="en-GB" sz="1800" noProof="0" dirty="0" err="1"/>
              <a:t>RPaM</a:t>
            </a:r>
            <a:r>
              <a:rPr lang="en-GB" sz="1800" noProof="0" dirty="0"/>
              <a:t> Ontology</a:t>
            </a:r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7" y="1669010"/>
            <a:ext cx="8053413" cy="47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9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eDocuments</a:t>
            </a:r>
            <a:r>
              <a:rPr lang="en-GB" sz="1800" noProof="0" dirty="0" smtClean="0"/>
              <a:t> (1/4)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85" y="1561845"/>
            <a:ext cx="6435519" cy="51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#1</a:t>
            </a: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316779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Round-table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The project (introduction) (Rui Venâncio)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Meeting objectives (Rui Venâncio)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Glossary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Use Cases and Scenarios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The </a:t>
            </a:r>
            <a:r>
              <a:rPr lang="en-GB" sz="1200" dirty="0" err="1">
                <a:solidFill>
                  <a:srgbClr val="505050"/>
                </a:solidFill>
              </a:rPr>
              <a:t>RPaM</a:t>
            </a:r>
            <a:r>
              <a:rPr lang="en-GB" sz="1200" dirty="0">
                <a:solidFill>
                  <a:srgbClr val="505050"/>
                </a:solidFill>
              </a:rPr>
              <a:t> Ontology (Enric Staromiejski)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How to cooperate (Laia Bota)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>
                <a:solidFill>
                  <a:srgbClr val="505050"/>
                </a:solidFill>
              </a:rPr>
              <a:t>Next WG sessions (Rui Venâncio)</a:t>
            </a: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>
                <a:solidFill>
                  <a:srgbClr val="505050"/>
                </a:solidFill>
              </a:rPr>
              <a:t>Questions and suggestions (WG members)</a:t>
            </a:r>
          </a:p>
          <a:p>
            <a:pPr marL="360000" lvl="1" indent="-1714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eDocuments</a:t>
            </a:r>
            <a:r>
              <a:rPr lang="en-GB" sz="1800" noProof="0" dirty="0" smtClean="0"/>
              <a:t> (2/4)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85" y="1561846"/>
            <a:ext cx="6441223" cy="51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eDocuments</a:t>
            </a:r>
            <a:r>
              <a:rPr lang="en-GB" sz="1800" noProof="0" dirty="0" smtClean="0"/>
              <a:t> (3/4)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627187"/>
            <a:ext cx="5934076" cy="50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err="1" smtClean="0"/>
              <a:t>RPaM</a:t>
            </a:r>
            <a:r>
              <a:rPr lang="en-GB" sz="1800" noProof="0" dirty="0" smtClean="0"/>
              <a:t> </a:t>
            </a:r>
            <a:r>
              <a:rPr lang="en-GB" sz="1800" noProof="0" dirty="0" err="1" smtClean="0"/>
              <a:t>eDocuments</a:t>
            </a:r>
            <a:r>
              <a:rPr lang="en-GB" sz="1800" noProof="0" dirty="0" smtClean="0"/>
              <a:t> (4/4)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86" y="1600199"/>
            <a:ext cx="5929163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8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(CPSV-AP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06" y="1565804"/>
            <a:ext cx="59721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5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(CCEV)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4" y="1604014"/>
            <a:ext cx="8122657" cy="51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6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Reused ontologies (W3C Organization)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3144"/>
          <a:stretch/>
        </p:blipFill>
        <p:spPr>
          <a:xfrm>
            <a:off x="430187" y="1929678"/>
            <a:ext cx="8177430" cy="410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How </a:t>
            </a:r>
          </a:p>
          <a:p>
            <a:r>
              <a:rPr lang="en-GB" noProof="0" dirty="0"/>
              <a:t>to </a:t>
            </a:r>
          </a:p>
          <a:p>
            <a:r>
              <a:rPr lang="en-GB" noProof="0" dirty="0"/>
              <a:t>cooperate</a:t>
            </a:r>
          </a:p>
        </p:txBody>
      </p:sp>
    </p:spTree>
    <p:extLst>
      <p:ext uri="{BB962C8B-B14F-4D97-AF65-F5344CB8AC3E}">
        <p14:creationId xmlns:p14="http://schemas.microsoft.com/office/powerpoint/2010/main" val="2500720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7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How to cooperate</a:t>
            </a:r>
          </a:p>
        </p:txBody>
      </p:sp>
      <p:sp>
        <p:nvSpPr>
          <p:cNvPr id="5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r>
              <a:rPr lang="es-ES" dirty="0"/>
              <a:t>https://github.com/everis-rpam/RPaM-Ontology/wiki</a:t>
            </a:r>
            <a:endParaRPr dirty="0"/>
          </a:p>
        </p:txBody>
      </p:sp>
      <p:sp>
        <p:nvSpPr>
          <p:cNvPr id="4" name="Rectángulo 3"/>
          <p:cNvSpPr/>
          <p:nvPr/>
        </p:nvSpPr>
        <p:spPr>
          <a:xfrm>
            <a:off x="2573397" y="641397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100" dirty="0">
                <a:solidFill>
                  <a:srgbClr val="003399"/>
                </a:solidFill>
                <a:hlinkClick r:id="rId2"/>
              </a:rPr>
              <a:t>https://</a:t>
            </a:r>
            <a:r>
              <a:rPr lang="es-ES" sz="1100" dirty="0" smtClean="0">
                <a:solidFill>
                  <a:srgbClr val="003399"/>
                </a:solidFill>
                <a:hlinkClick r:id="rId2"/>
              </a:rPr>
              <a:t>github.com/everis-rpam/RPaM-Ontology/wiki</a:t>
            </a:r>
            <a:endParaRPr lang="es-ES" sz="1100" dirty="0">
              <a:solidFill>
                <a:srgbClr val="003399"/>
              </a:solidFill>
            </a:endParaRPr>
          </a:p>
        </p:txBody>
      </p:sp>
      <p:pic>
        <p:nvPicPr>
          <p:cNvPr id="7" name="Imagen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854994"/>
            <a:ext cx="7810500" cy="43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8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Next Working Group sessions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7C2532A1-433B-4588-8C89-F39C1A9EC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462168"/>
              </p:ext>
            </p:extLst>
          </p:nvPr>
        </p:nvGraphicFramePr>
        <p:xfrm>
          <a:off x="934805" y="2838342"/>
          <a:ext cx="2371366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366">
                  <a:extLst>
                    <a:ext uri="{9D8B030D-6E8A-4147-A177-3AD203B41FA5}">
                      <a16:colId xmlns="" xmlns:a16="http://schemas.microsoft.com/office/drawing/2014/main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Next webinars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31st January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21st February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14th March </a:t>
                      </a:r>
                      <a:endParaRPr lang="en-GB" sz="1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Arial"/>
                        </a:rPr>
                        <a:t>4th April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8436073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542C800C-C1CF-4B4A-A283-4228F16FD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044053"/>
              </p:ext>
            </p:extLst>
          </p:nvPr>
        </p:nvGraphicFramePr>
        <p:xfrm>
          <a:off x="5062828" y="3187854"/>
          <a:ext cx="269258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586">
                  <a:extLst>
                    <a:ext uri="{9D8B030D-6E8A-4147-A177-3AD203B41FA5}">
                      <a16:colId xmlns="" xmlns:a16="http://schemas.microsoft.com/office/drawing/2014/main" val="3010714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245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 err="1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GitHub</a:t>
                      </a: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2"/>
                        </a:rPr>
                        <a:t> Issues</a:t>
                      </a: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800" b="0" i="0" u="none" strike="noStrike" noProof="0" dirty="0">
                        <a:solidFill>
                          <a:srgbClr val="FFFFFF"/>
                        </a:solidFill>
                        <a:latin typeface="Arial"/>
                        <a:hlinkClick r:id="rId3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rgbClr val="FFFFFF"/>
                          </a:solidFill>
                          <a:latin typeface="Arial"/>
                          <a:hlinkClick r:id="rId3"/>
                        </a:rPr>
                        <a:t>rpam-wg@everis.com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8436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3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98825" y="1924001"/>
            <a:ext cx="4095375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Stakeholders</a:t>
            </a:r>
            <a:r>
              <a:rPr lang="en-US" sz="1200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49199"/>
            <a:ext cx="1552784" cy="650400"/>
          </a:xfrm>
        </p:spPr>
        <p:txBody>
          <a:bodyPr/>
          <a:lstStyle/>
          <a:p>
            <a:r>
              <a:rPr lang="en-GB" dirty="0"/>
              <a:t>Next </a:t>
            </a:r>
          </a:p>
          <a:p>
            <a:r>
              <a:rPr lang="en-GB" dirty="0"/>
              <a:t>WG </a:t>
            </a:r>
          </a:p>
          <a:p>
            <a:r>
              <a:rPr lang="en-GB" dirty="0"/>
              <a:t>sessions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845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The project (introduction)</a:t>
            </a:r>
          </a:p>
        </p:txBody>
      </p:sp>
      <p:sp>
        <p:nvSpPr>
          <p:cNvPr id="16" name="TextBox 2"/>
          <p:cNvSpPr txBox="1"/>
          <p:nvPr/>
        </p:nvSpPr>
        <p:spPr>
          <a:xfrm>
            <a:off x="220364" y="1737906"/>
            <a:ext cx="8166100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Isa</a:t>
            </a:r>
            <a:r>
              <a:rPr lang="en-GB" sz="1600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 Programme Action 2016.12 “Semantic Interoperability for Representation Powers and Mandates. (DIGIT with support of CNECT).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Seeks to create a </a:t>
            </a: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shared European data model for Representation Powers and Mandates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 creating a </a:t>
            </a:r>
            <a:r>
              <a:rPr lang="en-GB" sz="1600" b="1" dirty="0">
                <a:solidFill>
                  <a:schemeClr val="accent6">
                    <a:lumMod val="50000"/>
                  </a:schemeClr>
                </a:solidFill>
              </a:rPr>
              <a:t>common semantic framework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Project from March 2018 to April 2019 divided in three phases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1: </a:t>
            </a: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MSs'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preparedness for cross-border interoperability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2 with three main tasks: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Analisys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of already existing electronic Mandate systems and data models in Austria, Belgium, Finland, The Netherlands, Portugal and Spain.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Definition of the solution to the main cross-order interoperability challenges.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Detailed description of the cross-border scenarios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Phase 3: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Share all findings and collect the feedback and discuss with WGs.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Resulting in a mature date model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Meeting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0509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Meeting objectives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144794" y="2011848"/>
            <a:ext cx="8166100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Discuss the project reports: use cases, solutions, difference between Powers and Mandates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Present the first conceptual model proposal and start first discussions</a:t>
            </a: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How the WG will be able to access the information in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628650" indent="-342900">
              <a:buFont typeface="Arial"/>
              <a:buChar char="•"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How to interact and communicate in the context of the Working Group</a:t>
            </a:r>
          </a:p>
          <a:p>
            <a:pPr marL="342900" indent="-342900">
              <a:buFont typeface="Arial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2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 anchor="t"/>
          <a:lstStyle/>
          <a:p>
            <a:r>
              <a:rPr lang="en-GB" dirty="0">
                <a:cs typeface="Arial"/>
              </a:rPr>
              <a:t>Introduction</a:t>
            </a:r>
            <a:endParaRPr lang="en-GB" noProof="0" dirty="0">
              <a:cs typeface="Arial"/>
            </a:endParaRP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856878"/>
            <a:ext cx="4370931" cy="348343"/>
          </a:xfrm>
        </p:spPr>
        <p:txBody>
          <a:bodyPr anchor="t"/>
          <a:lstStyle/>
          <a:p>
            <a:r>
              <a:rPr lang="en-GB" sz="1800"/>
              <a:t>Webminar Inputs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0C33167-1E52-4015-B3E1-006D04E3B3E9}"/>
              </a:ext>
            </a:extLst>
          </p:cNvPr>
          <p:cNvSpPr txBox="1"/>
          <p:nvPr/>
        </p:nvSpPr>
        <p:spPr>
          <a:xfrm>
            <a:off x="971079" y="6279888"/>
            <a:ext cx="7088488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chemeClr val="accent4">
                    <a:lumMod val="50000"/>
                  </a:schemeClr>
                </a:solidFill>
                <a:hlinkClick r:id="rId2"/>
              </a:rPr>
              <a:t>https://joinup.ec.europa.eu/solution/analysis-and-specifications-cross-border-emandates-system-ec</a:t>
            </a:r>
            <a:endParaRPr lang="en-GB" sz="1200">
              <a:solidFill>
                <a:schemeClr val="accent4">
                  <a:lumMod val="50000"/>
                </a:schemeClr>
              </a:solidFill>
              <a:cs typeface="Arial"/>
              <a:hlinkClick r:id="" action="ppaction://noaction"/>
            </a:endParaRPr>
          </a:p>
        </p:txBody>
      </p:sp>
      <p:pic>
        <p:nvPicPr>
          <p:cNvPr id="4" name="Picture 6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AD3B9B23-CA5A-4FE4-AAEE-636E288B9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4" y="1643787"/>
            <a:ext cx="8543216" cy="42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107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212DFB-E463-4D9F-8FC1-4BA76C563568}">
  <ds:schemaRefs>
    <ds:schemaRef ds:uri="http://schemas.microsoft.com/office/2006/documentManagement/types"/>
    <ds:schemaRef ds:uri="http://purl.org/dc/dcmitype/"/>
    <ds:schemaRef ds:uri="1b76f22b-2e86-4845-9316-e91ba1eb8ba5"/>
    <ds:schemaRef ds:uri="http://purl.org/dc/elements/1.1/"/>
    <ds:schemaRef ds:uri="http://schemas.microsoft.com/office/2006/metadata/properties"/>
    <ds:schemaRef ds:uri="80372719-428f-487a-a543-91ae19974bc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Words>1044</Words>
  <Application>Microsoft Office PowerPoint</Application>
  <PresentationFormat>Presentación en pantalla (4:3)</PresentationFormat>
  <Paragraphs>184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Calibri</vt:lpstr>
      <vt:lpstr>Open Sans</vt:lpstr>
      <vt:lpstr>Wingdings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57</cp:revision>
  <dcterms:created xsi:type="dcterms:W3CDTF">1601-01-01T00:00:00Z</dcterms:created>
  <dcterms:modified xsi:type="dcterms:W3CDTF">2019-01-10T08:26:08Z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